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6858000" cx="9144000"/>
  <p:notesSz cx="6858000" cy="9144000"/>
  <p:embeddedFontLst>
    <p:embeddedFont>
      <p:font typeface="Montserrat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-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be7627e8f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8be7627e8f_0_24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be7627e8f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8be7627e8f_0_1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8be7627e8f_0_2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8be7627e8f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8be7627e8f_0_2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d5fd0f76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d5fd0f7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5d5fd0f762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be7627e8f_0_9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8be7627e8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8be7627e8f_0_9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8be7627e8f_0_9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8be7627e8f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8be7627e8f_0_9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be7627e8f_0_1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8be7627e8f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8be7627e8f_0_1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be7627e8f_0_3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8be7627e8f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8be7627e8f_0_3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8be7627e8f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8be7627e8f_0_3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5d5fd0f762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5d5fd0f76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5d5fd0f762_0_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8be7627e8f_0_1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8be7627e8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8be7627e8f_0_1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8be7627e8f_0_1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8be7627e8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8be7627e8f_0_1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8be7627e8f_0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8be7627e8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8be7627e8f_0_1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8be7627e8f_0_1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8be7627e8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8be7627e8f_0_1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be7627e8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8be7627e8f_0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be7627e8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8be7627e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8be7627e8f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be7627e8f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8be7627e8f_0_2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hyperlink" Target="http://www.slideshare.net/charmalloc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siddhi.io/en/v5.1/docs/siddhi-as-a-kubernetes-microservice/" TargetMode="External"/><Relationship Id="rId4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github.com/pzfreo/ox-clo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linkedin.com/in/paulfremantle/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hyperlink" Target="https://eventuate.io/whyeventsourcing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Cloud Computing and Big Data</a:t>
            </a:r>
            <a:br>
              <a:rPr lang="en-US" sz="3600"/>
            </a:br>
            <a:br>
              <a:rPr lang="en-US" sz="3959"/>
            </a:br>
            <a:r>
              <a:rPr lang="en-US" sz="3959"/>
              <a:t>Cloud and Big Data</a:t>
            </a:r>
            <a:br>
              <a:rPr lang="en-US" sz="3959"/>
            </a:br>
            <a:r>
              <a:rPr lang="en-US" sz="3959"/>
              <a:t>Pulling it all together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920716"/>
            <a:ext cx="8839200" cy="46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ingest data?</a:t>
            </a:r>
            <a:endParaRPr/>
          </a:p>
        </p:txBody>
      </p:sp>
      <p:sp>
        <p:nvSpPr>
          <p:cNvPr id="173" name="Google Shape;173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File transfer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Live stream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Sockets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Syslog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Messaging 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From existing databases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Apache Kafka</a:t>
            </a:r>
            <a:endParaRPr/>
          </a:p>
        </p:txBody>
      </p:sp>
      <p:pic>
        <p:nvPicPr>
          <p:cNvPr id="179" name="Google Shape;17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04900"/>
            <a:ext cx="9143999" cy="4643439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4"/>
          <p:cNvSpPr txBox="1"/>
          <p:nvPr/>
        </p:nvSpPr>
        <p:spPr>
          <a:xfrm>
            <a:off x="4560905" y="6437793"/>
            <a:ext cx="4653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http://www.slideshare.net/charmalloc/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store data?</a:t>
            </a:r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HDFS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Cassandra File System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NoSQL database only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Mongo / HBase / Cassandra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Kafka for Kappa Architecture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zFS / GlusterFS / NFS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How do I process data?</a:t>
            </a:r>
            <a:endParaRPr/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Simple Map Reduce (Hadoop)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DAG</a:t>
            </a:r>
            <a:endParaRPr/>
          </a:p>
          <a:p>
            <a:pPr indent="-285750" lvl="1" marL="742950" rtl="0" algn="l">
              <a:spcBef>
                <a:spcPts val="64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e.g Spark, SparkR, SQL</a:t>
            </a:r>
            <a:endParaRPr/>
          </a:p>
          <a:p>
            <a:pPr indent="-285750" lvl="1" marL="742950" rtl="0" algn="l">
              <a:spcBef>
                <a:spcPts val="64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Realtime only (Flink, Kafka Streams, Siddhi)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Pipeline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Cluster management systems for Big Data</a:t>
            </a:r>
            <a:endParaRPr sz="3959"/>
          </a:p>
        </p:txBody>
      </p:sp>
      <p:sp>
        <p:nvSpPr>
          <p:cNvPr id="198" name="Google Shape;19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YARN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Mesos	</a:t>
            </a:r>
            <a:endParaRPr/>
          </a:p>
          <a:p>
            <a:pPr indent="-254000" lvl="0" marL="342900" rtl="0" algn="l">
              <a:spcBef>
                <a:spcPts val="64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Spark Master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Kubernetes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Is becoming the defacto standard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How do I scale up: Consensus</a:t>
            </a:r>
            <a:endParaRPr sz="4200"/>
          </a:p>
        </p:txBody>
      </p:sp>
      <p:pic>
        <p:nvPicPr>
          <p:cNvPr id="205" name="Google Shape;20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38"/>
            <a:ext cx="8375080" cy="5135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Kubernetes</a:t>
            </a:r>
            <a:endParaRPr/>
          </a:p>
        </p:txBody>
      </p:sp>
      <p:pic>
        <p:nvPicPr>
          <p:cNvPr id="212" name="Google Shape;21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1990" y="1057362"/>
            <a:ext cx="4520250" cy="550123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9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6400" lvl="0" marL="457200" rtl="0" algn="l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An operating system for a datacentre</a:t>
            </a:r>
            <a:br>
              <a:rPr lang="en-US"/>
            </a:b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“Processes” are high-available scaled containers running in “Pods”</a:t>
            </a:r>
            <a:endParaRPr/>
          </a:p>
          <a:p>
            <a:pPr indent="0" lvl="0" marL="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Pachyderm</a:t>
            </a:r>
            <a:br>
              <a:rPr lang="en-US" sz="2000"/>
            </a:br>
            <a:r>
              <a:rPr lang="en-US" sz="2000"/>
              <a:t>https://github.com/pachyderm/pachyderm</a:t>
            </a:r>
            <a:endParaRPr/>
          </a:p>
        </p:txBody>
      </p:sp>
      <p:pic>
        <p:nvPicPr>
          <p:cNvPr id="219" name="Google Shape;219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7294" l="0" r="0" t="7294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Spark on Kubernetes</a:t>
            </a:r>
            <a:endParaRPr/>
          </a:p>
        </p:txBody>
      </p:sp>
      <p:pic>
        <p:nvPicPr>
          <p:cNvPr id="226" name="Google Shape;2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350" y="1417651"/>
            <a:ext cx="7469562" cy="544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the bigger picture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What are the different components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Message queueing and collection systems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Map-Reduce and DAG systems</a:t>
            </a:r>
            <a:endParaRPr/>
          </a:p>
          <a:p>
            <a:pPr indent="-4318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Realtime Systems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Theory recap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Cassandra on Kubernetes</a:t>
            </a:r>
            <a:endParaRPr/>
          </a:p>
        </p:txBody>
      </p:sp>
      <p:pic>
        <p:nvPicPr>
          <p:cNvPr id="233" name="Google Shape;23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493838"/>
            <a:ext cx="7703342" cy="5135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</a:t>
            </a:r>
            <a:endParaRPr/>
          </a:p>
        </p:txBody>
      </p:sp>
      <p:sp>
        <p:nvSpPr>
          <p:cNvPr id="239" name="Google Shape;239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Apache Storm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Highly flexible model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Supports pure streaming and micro-batch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Lots of plugins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Apache Spark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Micro-batch only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Integrates cleanly into Spark (fewer components)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Some plugins and more being developed</a:t>
            </a:r>
            <a:endParaRPr sz="259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Siddhi on Kubernetes</a:t>
            </a:r>
            <a:br>
              <a:rPr lang="en-US"/>
            </a:b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https://siddhi.io/en/v5.1/docs/siddhi-as-a-kubernetes-microservice/</a:t>
            </a:r>
            <a:endParaRPr/>
          </a:p>
        </p:txBody>
      </p:sp>
      <p:pic>
        <p:nvPicPr>
          <p:cNvPr id="246" name="Google Shape;24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70038"/>
            <a:ext cx="8839200" cy="44927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quick recap on theory</a:t>
            </a:r>
            <a:endParaRPr/>
          </a:p>
        </p:txBody>
      </p:sp>
      <p:sp>
        <p:nvSpPr>
          <p:cNvPr id="253" name="Google Shape;253;p3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CAP Theorem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PACELC as the “solution”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FLP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Raft and Paxos use random timers as the solution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Scalability at what COST?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Amdahl’s and </a:t>
            </a:r>
            <a:r>
              <a:rPr lang="en-US"/>
              <a:t>Gustafson’s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Karp-Flatt Metric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Karp-Flatt Metric</a:t>
            </a:r>
            <a:endParaRPr/>
          </a:p>
        </p:txBody>
      </p:sp>
      <p:pic>
        <p:nvPicPr>
          <p:cNvPr id="259" name="Google Shape;25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2779" y="3049941"/>
            <a:ext cx="3022600" cy="158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6"/>
          <p:cNvSpPr txBox="1"/>
          <p:nvPr/>
        </p:nvSpPr>
        <p:spPr>
          <a:xfrm>
            <a:off x="781479" y="1417638"/>
            <a:ext cx="51333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is the Karp-Flatt Metric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ψ is the speedup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 is the number of processors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6"/>
          <p:cNvSpPr txBox="1"/>
          <p:nvPr/>
        </p:nvSpPr>
        <p:spPr>
          <a:xfrm>
            <a:off x="933879" y="4486999"/>
            <a:ext cx="43071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= 0 is the best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= 1 indicates no speedup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 &gt; 1 indicates adding processors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slows down the system!!!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Fortune top 10 big data companies</a:t>
            </a:r>
            <a:br>
              <a:rPr lang="en-US" sz="3959"/>
            </a:br>
            <a:r>
              <a:rPr lang="en-US" sz="1080"/>
              <a:t>fortune.com/2014/06/13/these-big-data-companies-are-ones-to-watch/</a:t>
            </a:r>
            <a:endParaRPr/>
          </a:p>
        </p:txBody>
      </p:sp>
      <p:sp>
        <p:nvSpPr>
          <p:cNvPr id="267" name="Google Shape;267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MapR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MemSQL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Databricks – Apache Spark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Platfora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Splunk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Teradata – Apache Hadoop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Palantir – Hadoop, Cassandra, Lucene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Premise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Datameer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Cloudera – Apache Hadoop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Hortonworks – Apache Hadoop</a:t>
            </a:r>
            <a:endParaRPr sz="2240"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MongoDB – MongoDB 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Char char="•"/>
            </a:pPr>
            <a:r>
              <a:rPr lang="en-US" sz="2240"/>
              <a:t>Trifacta – Apache Hadoop</a:t>
            </a:r>
            <a:endParaRPr/>
          </a:p>
          <a:p>
            <a:pPr indent="0" lvl="0" marL="0" rtl="0" algn="l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</a:pPr>
            <a:r>
              <a:t/>
            </a:r>
            <a:endParaRPr sz="2240"/>
          </a:p>
        </p:txBody>
      </p:sp>
      <p:sp>
        <p:nvSpPr>
          <p:cNvPr id="268" name="Google Shape;268;p37"/>
          <p:cNvSpPr/>
          <p:nvPr/>
        </p:nvSpPr>
        <p:spPr>
          <a:xfrm>
            <a:off x="3810000" y="6096000"/>
            <a:ext cx="45720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Rapid Web Application Development with MongoDB and the JVM – Trisha Gee – Tuesday 16:15</a:t>
            </a:r>
            <a:endParaRPr i="1"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9029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8"/>
          <p:cNvSpPr txBox="1"/>
          <p:nvPr/>
        </p:nvSpPr>
        <p:spPr>
          <a:xfrm>
            <a:off x="969075" y="5404400"/>
            <a:ext cx="73500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Montserrat"/>
                <a:ea typeface="Montserrat"/>
                <a:cs typeface="Montserrat"/>
                <a:sym typeface="Montserrat"/>
              </a:rPr>
              <a:t>$720m revenue - 2019</a:t>
            </a:r>
            <a:endParaRPr sz="2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Next steps</a:t>
            </a:r>
            <a:endParaRPr/>
          </a:p>
        </p:txBody>
      </p:sp>
      <p:pic>
        <p:nvPicPr>
          <p:cNvPr id="282" name="Google Shape;28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850" y="1722438"/>
            <a:ext cx="7816296" cy="5135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Free stuff</a:t>
            </a:r>
            <a:endParaRPr/>
          </a:p>
        </p:txBody>
      </p:sp>
      <p:pic>
        <p:nvPicPr>
          <p:cNvPr id="289" name="Google Shape;28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375" y="1305113"/>
            <a:ext cx="7818538" cy="5135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/>
              <a:t>System availability beyond this week</a:t>
            </a:r>
            <a:endParaRPr sz="3300"/>
          </a:p>
        </p:txBody>
      </p:sp>
      <p:sp>
        <p:nvSpPr>
          <p:cNvPr id="296" name="Google Shape;296;p41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3050" lvl="0" marL="457200" rtl="0" algn="l">
              <a:spcBef>
                <a:spcPts val="360"/>
              </a:spcBef>
              <a:spcAft>
                <a:spcPts val="0"/>
              </a:spcAft>
              <a:buSzPts val="700"/>
              <a:buChar char="•"/>
            </a:pPr>
            <a:r>
              <a:rPr lang="en-US" sz="2100"/>
              <a:t>Please sign up with </a:t>
            </a:r>
            <a:r>
              <a:rPr b="1" lang="en-US" sz="2100"/>
              <a:t>Github Education </a:t>
            </a:r>
            <a:endParaRPr b="1" sz="21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–"/>
            </a:pPr>
            <a:r>
              <a:rPr lang="en-US" sz="2000"/>
              <a:t>See Ex14a</a:t>
            </a:r>
            <a:endParaRPr sz="20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lang="en-US" sz="2100"/>
              <a:t>Ex14a and b are done using free DigitalOcean credit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You can use free AWS, Azure or DO credit for the assignment</a:t>
            </a:r>
            <a:br>
              <a:rPr lang="en-US" sz="2100"/>
            </a:br>
            <a:endParaRPr sz="1300"/>
          </a:p>
          <a:p>
            <a:pPr indent="-273050" lvl="0" marL="457200" rtl="0" algn="l">
              <a:spcBef>
                <a:spcPts val="0"/>
              </a:spcBef>
              <a:spcAft>
                <a:spcPts val="0"/>
              </a:spcAft>
              <a:buSzPts val="700"/>
              <a:buChar char="•"/>
            </a:pPr>
            <a:r>
              <a:rPr lang="en-US" sz="2100"/>
              <a:t>What will be running and not!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AWS </a:t>
            </a:r>
            <a:r>
              <a:rPr lang="en-US" sz="2100"/>
              <a:t>will be removed in the next hour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Kafka TFL </a:t>
            </a:r>
            <a:r>
              <a:rPr lang="en-US" sz="2100"/>
              <a:t>until next Friday (Ex13)</a:t>
            </a:r>
            <a:endParaRPr sz="2100"/>
          </a:p>
          <a:p>
            <a:pPr indent="-273050" lvl="1" marL="914400" rtl="0" algn="l">
              <a:spcBef>
                <a:spcPts val="0"/>
              </a:spcBef>
              <a:spcAft>
                <a:spcPts val="0"/>
              </a:spcAft>
              <a:buSzPts val="700"/>
              <a:buChar char="–"/>
            </a:pPr>
            <a:r>
              <a:rPr b="1" lang="en-US" sz="2100"/>
              <a:t>Slack </a:t>
            </a:r>
            <a:r>
              <a:rPr lang="en-US" sz="2100"/>
              <a:t>running until Monday - please grab anything you need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-US" sz="2100"/>
              <a:t>All the materials for the course are always in Github:</a:t>
            </a:r>
            <a:endParaRPr sz="2100"/>
          </a:p>
          <a:p>
            <a:pPr indent="-495300" lvl="1" marL="914400" rtl="0" algn="l">
              <a:spcBef>
                <a:spcPts val="0"/>
              </a:spcBef>
              <a:spcAft>
                <a:spcPts val="0"/>
              </a:spcAft>
              <a:buSzPts val="4200"/>
              <a:buChar char="–"/>
            </a:pPr>
            <a:r>
              <a:rPr lang="en-US" sz="3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https://github.com/pzfreo/ox-clo</a:t>
            </a:r>
            <a:endParaRPr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oogle Shape;96;p15"/>
          <p:cNvGrpSpPr/>
          <p:nvPr/>
        </p:nvGrpSpPr>
        <p:grpSpPr>
          <a:xfrm>
            <a:off x="1461129" y="1146627"/>
            <a:ext cx="6418040" cy="4765796"/>
            <a:chOff x="682770" y="81927"/>
            <a:chExt cx="7851858" cy="5830496"/>
          </a:xfrm>
        </p:grpSpPr>
        <p:sp>
          <p:nvSpPr>
            <p:cNvPr id="97" name="Google Shape;97;p15"/>
            <p:cNvSpPr/>
            <p:nvPr/>
          </p:nvSpPr>
          <p:spPr>
            <a:xfrm>
              <a:off x="682770" y="5270658"/>
              <a:ext cx="7851858" cy="64176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F932B"/>
                </a:gs>
                <a:gs pos="100000">
                  <a:srgbClr val="FFB673"/>
                </a:gs>
              </a:gsLst>
              <a:lin ang="16200000" scaled="0"/>
            </a:gradFill>
            <a:ln cap="flat" cmpd="sng" w="9525">
              <a:solidFill>
                <a:srgbClr val="F5913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The World</a:t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2926637" y="2935730"/>
              <a:ext cx="751047" cy="2157420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3939327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4952017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6071759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7191501" y="4260221"/>
              <a:ext cx="751047" cy="832928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5"/>
            <p:cNvSpPr txBox="1"/>
            <p:nvPr/>
          </p:nvSpPr>
          <p:spPr>
            <a:xfrm>
              <a:off x="775992" y="4633263"/>
              <a:ext cx="18564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Data collection </a:t>
              </a:r>
              <a:b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b="0" i="0" lang="en-US" sz="13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models, queueing</a:t>
              </a:r>
              <a:endParaRPr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3939327" y="3741348"/>
              <a:ext cx="4281228" cy="341364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D13F3B"/>
                </a:gs>
                <a:gs pos="100000">
                  <a:srgbClr val="FF9995"/>
                </a:gs>
              </a:gsLst>
              <a:lin ang="16200000" scaled="0"/>
            </a:gradFill>
            <a:ln cap="flat" cmpd="sng" w="9525">
              <a:solidFill>
                <a:srgbClr val="BD4B48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Storage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3832275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4952017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6071759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7191501" y="2935729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2539168" y="2375892"/>
              <a:ext cx="1138515" cy="395983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Realtime</a:t>
              </a:r>
              <a:endParaRPr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5"/>
            <p:cNvSpPr txBox="1"/>
            <p:nvPr/>
          </p:nvSpPr>
          <p:spPr>
            <a:xfrm>
              <a:off x="682770" y="3741348"/>
              <a:ext cx="1327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Master data</a:t>
              </a:r>
              <a:endParaRPr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2926636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4952017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6071759" y="1597584"/>
              <a:ext cx="751047" cy="643964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539168" y="996782"/>
              <a:ext cx="5681387" cy="50521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38B6D8"/>
                </a:gs>
                <a:gs pos="100000">
                  <a:srgbClr val="91ECFF"/>
                </a:gs>
              </a:gsLst>
              <a:lin ang="16200000" scaled="0"/>
            </a:gradFill>
            <a:ln cap="flat" cmpd="sng" w="9525">
              <a:solidFill>
                <a:srgbClr val="45A9C4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Visualisation Store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2534274" y="81927"/>
              <a:ext cx="5681387" cy="505219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F5AAB"/>
                </a:gs>
                <a:gs pos="100000">
                  <a:srgbClr val="C7AEED"/>
                </a:gs>
              </a:gsLst>
              <a:lin ang="16200000" scaled="0"/>
            </a:gradFill>
            <a:ln cap="flat" cmpd="sng" w="9525">
              <a:solidFill>
                <a:srgbClr val="7C5F9F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Visualisation System</a:t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6" name="Google Shape;116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151558" y="2324012"/>
              <a:ext cx="3731473" cy="61171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7" name="Google Shape;117;p15"/>
            <p:cNvSpPr/>
            <p:nvPr/>
          </p:nvSpPr>
          <p:spPr>
            <a:xfrm>
              <a:off x="3045157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4522129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5999101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7476073" y="587146"/>
              <a:ext cx="336489" cy="273091"/>
            </a:xfrm>
            <a:prstGeom prst="up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3E7FCD"/>
                </a:gs>
                <a:gs pos="100000">
                  <a:srgbClr val="96C0FF"/>
                </a:gs>
              </a:gsLst>
              <a:lin ang="16200000" scaled="0"/>
            </a:gradFill>
            <a:ln cap="flat" cmpd="sng" w="9525">
              <a:solidFill>
                <a:srgbClr val="4A7DBA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0000" rotWithShape="0" dir="5400000" dist="23000">
                <a:srgbClr val="000000">
                  <a:alpha val="3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5"/>
            <p:cNvSpPr txBox="1"/>
            <p:nvPr/>
          </p:nvSpPr>
          <p:spPr>
            <a:xfrm>
              <a:off x="682770" y="2241548"/>
              <a:ext cx="1675500" cy="9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DAG pipeline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Map-Reduce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Micro-batch etc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5"/>
            <p:cNvSpPr txBox="1"/>
            <p:nvPr/>
          </p:nvSpPr>
          <p:spPr>
            <a:xfrm>
              <a:off x="775992" y="914857"/>
              <a:ext cx="1452000" cy="6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NoSQL or</a:t>
              </a:r>
              <a:b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-US" sz="16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SQL database</a:t>
              </a:r>
              <a:endParaRPr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40"/>
              <a:buFont typeface="Montserrat"/>
              <a:buNone/>
            </a:pPr>
            <a:r>
              <a:rPr lang="en-US" sz="3240"/>
              <a:t>The big picture</a:t>
            </a:r>
            <a:br>
              <a:rPr lang="en-US" sz="3240"/>
            </a:br>
            <a:endParaRPr sz="324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Thanks!</a:t>
            </a:r>
            <a:endParaRPr/>
          </a:p>
        </p:txBody>
      </p:sp>
      <p:sp>
        <p:nvSpPr>
          <p:cNvPr id="303" name="Google Shape;303;p4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I really appreciate everyone’s hard work and commitment even when remote!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Please fill in the feedback forms</a:t>
            </a:r>
            <a:endParaRPr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en-US"/>
              <a:t>Feel free to add me on LinkedIn</a:t>
            </a:r>
            <a:br>
              <a:rPr lang="en-US"/>
            </a:br>
            <a:r>
              <a:rPr lang="en-US" sz="2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https://www.linkedin.com/in/paulfremantle/</a:t>
            </a:r>
            <a:br>
              <a:rPr lang="en-US" sz="5000"/>
            </a:br>
            <a:br>
              <a:rPr lang="en-US" sz="5000"/>
            </a:br>
            <a:r>
              <a:rPr i="1" lang="en-US" sz="2500"/>
              <a:t>But don’t message me until you’ve submitted your assignment!</a:t>
            </a:r>
            <a:endParaRPr i="1" sz="4300"/>
          </a:p>
          <a:p>
            <a:pPr indent="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47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big picture</a:t>
            </a:r>
            <a:endParaRPr/>
          </a:p>
        </p:txBody>
      </p:sp>
      <p:sp>
        <p:nvSpPr>
          <p:cNvPr id="129" name="Google Shape;129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have </a:t>
            </a:r>
            <a:r>
              <a:rPr i="1" lang="en-US"/>
              <a:t>immutable </a:t>
            </a:r>
            <a:r>
              <a:rPr lang="en-US"/>
              <a:t>master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create a set of processes to: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Collect that data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Store master data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Process data </a:t>
            </a:r>
            <a:endParaRPr/>
          </a:p>
          <a:p>
            <a:pPr indent="-222250" lvl="1" marL="742950" rtl="0" algn="l">
              <a:spcBef>
                <a:spcPts val="56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Store aggregates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Visualise and present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of those processes act on batch and others on real-time data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Event Sourcing</a:t>
            </a:r>
            <a:endParaRPr/>
          </a:p>
        </p:txBody>
      </p:sp>
      <p:pic>
        <p:nvPicPr>
          <p:cNvPr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000" y="1346200"/>
            <a:ext cx="8127999" cy="416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/>
          <p:nvPr/>
        </p:nvSpPr>
        <p:spPr>
          <a:xfrm>
            <a:off x="704707" y="5792462"/>
            <a:ext cx="436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https://eventuate.io/whyeventsourcing.html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Lambda vs Kappa</a:t>
            </a:r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1171" y="1491245"/>
            <a:ext cx="5063826" cy="250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460290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How to choose the components?</a:t>
            </a:r>
            <a:endParaRPr sz="3959"/>
          </a:p>
        </p:txBody>
      </p:sp>
      <p:sp>
        <p:nvSpPr>
          <p:cNvPr id="150" name="Google Shape;15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main approaches: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Best of breed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Choose the best available component in each space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Stack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Choose a curated stack that a team or organization is providing/selling/supporting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Approach</a:t>
            </a:r>
            <a:endParaRPr/>
          </a:p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Minimise the pain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Choose what you need when you need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over engineer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What Cloud Platform?</a:t>
            </a:r>
            <a:endParaRPr sz="3959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t/>
            </a:r>
            <a:endParaRPr sz="3959"/>
          </a:p>
        </p:txBody>
      </p:sp>
      <p:pic>
        <p:nvPicPr>
          <p:cNvPr id="162" name="Google Shape;16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36638"/>
            <a:ext cx="8839199" cy="4967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